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 rtl="0"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931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82C27294-6F46-408F-820F-FB80DDF053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852B6D6-EC01-4F1C-BA34-2B0A87B663E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F05DC1-1DA0-4802-8BFC-5A51951A2E1E}" type="datetimeFigureOut">
              <a:rPr lang="it-IT" smtClean="0"/>
              <a:t>07/01/2025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62A5746-D0EE-4980-A2F9-1EEAB72D0D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CFBDE76-2160-4E37-959E-2BCA913D837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1EF0DC-6683-463A-A3B9-F3D3B6886E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251909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828B9-BC13-4054-B42C-8C22A5482F6C}" type="datetimeFigureOut">
              <a:rPr lang="it-IT" noProof="0" smtClean="0"/>
              <a:t>07/01/2025</a:t>
            </a:fld>
            <a:endParaRPr lang="it-IT" noProof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noProof="0"/>
              <a:t>Fare clic per modificare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00EC7B-1EC4-49B2-9D36-0990CC3D1063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58102587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056049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A66AFD-61C0-B61D-C2B9-CE3DE6AE0B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C3EB53A5-6FE4-5608-B91F-6CAF22ECF8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9D3D3EAA-B9C2-CBEF-EF14-5C9BE74091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91026B1-583C-1559-B1F4-733D95506B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33983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420F40-40FD-14E0-D540-A63079F381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880D252-A08A-70C5-230F-88E0BCB542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0E733B9C-11FC-C7B1-A0AB-5B91D89C32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C04821F-A0CE-FCBF-6EB8-5D124C791B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00065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AFC85A-9F72-82F1-1B79-1970C5A60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DE79C49-8C2C-50B8-173C-E89CCF2D79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F17B81EC-20A1-5A0B-4C57-73BB56ED38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578E457-5CFE-9D29-C900-AFA8C7FFC7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732584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370259-9B9A-6A2F-778A-C1A21F31A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EA3AB191-5CBE-CB57-F842-5686321606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F799A021-0A25-AAC5-95AA-C25CC9010C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96AADFF-F75F-2E5E-8717-0B3CB9CA2A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88868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7A469-4CA9-D1FF-7BB2-3E35843A99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1019B25-9E89-01C4-78D2-8D653564C9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C2670FA-5A9E-5BC6-D133-F463DA5868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5F21711-938C-0D7C-2970-F780CD8445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27304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DF65AF-D3F8-1720-46BE-90403F02C0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50C3A33C-832F-FBFF-CE1C-E8852AAEBA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0DA1EAD5-331A-8020-B79D-8010949489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ADDE092-3F66-9676-E68B-A0AAF692F6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91408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4CE0BC-9621-663F-4A8D-F7E896DDB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C40DB4B3-B779-1CBA-3EFB-F4608931C9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488F189-3703-359A-3DD7-D97DCE6F79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2C3D299-345E-09AD-F4FA-C7068A0A65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5111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06420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54797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881178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65042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894897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48691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174005-522B-DC47-C2F5-BB42E3552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5A465FB-B3A4-8BA0-5BEF-BBC2B95F46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F560390D-FAB5-2415-87F6-DB7E8D5603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7DEB4B3-3C59-C1A3-0FC6-A0E273531B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53473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10A381-83CC-B0D3-9E5E-EB590E4D1D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336E18E-DF21-31E7-2880-4BEE5D012E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F4F625B8-29B1-6523-EF2A-466117A7C2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3B24D20-D8CC-CC59-0EA2-A7E7A4D81D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2230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magin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ttango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igura a mano libera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igura a mano libera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tango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igura a mano libera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igura a mano libera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igura a mano libera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igura a mano libera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igura a mano libera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igura a mano libera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igura a mano libera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igura a mano libera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igura a mano libera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igura a mano libera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igura a mano libera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igura a mano libera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igura a mano libera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igura a mano libera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igura a mano libera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igura a mano libera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igura a mano libera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igura a mano libera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igura a mano libera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igura a mano libera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igura a mano libera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igura a mano libera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igura a mano libera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igura a mano libera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tango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igura a mano libera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igura a mano libera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igura a mano libera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igura a mano libera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igura a mano libera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igura a mano libera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igura a mano libera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igura a mano libera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igura a mano libera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igura a mano libera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igura a mano libera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tango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igura a mano libera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igura a mano libera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igura a mano libera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igura a mano libera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igura a mano libera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igura a mano libera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igura a mano libera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igura a mano libera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igura a mano libera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igura a mano libera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igura a mano libera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igura a mano libera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igura a mano libera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9F07C412-3A91-42D6-9B61-4FCDC427A2DF}" type="datetime1">
              <a:rPr lang="it-IT" noProof="0" smtClean="0"/>
              <a:t>07/01/2025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214254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 rtl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E5F0924-62E5-463C-8BF5-2B1C587AAB62}" type="datetime1">
              <a:rPr lang="it-IT" noProof="0" smtClean="0"/>
              <a:t>07/01/2025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153284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18E10D-0776-44D6-963B-DC0E8263B4A3}" type="datetime1">
              <a:rPr lang="it-IT" noProof="0" smtClean="0"/>
              <a:t>07/01/2025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542454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 rtl="0">
              <a:defRPr sz="36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2" name="Segnaposto testo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B6D974-EE66-4A1B-A230-B07D9415C521}" type="datetime1">
              <a:rPr lang="it-IT" noProof="0" smtClean="0"/>
              <a:t>07/01/2025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60" name="Casella di tes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it-IT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sella di tes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it-IT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1005272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CBCA41-3B27-42BB-A896-14406F9B4BB2}" type="datetime1">
              <a:rPr lang="it-IT" noProof="0" smtClean="0"/>
              <a:t>07/01/2025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40553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7" name="Segnaposto testo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8" name="Segnaposto testo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9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0" name="Segnaposto testo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1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2" name="Segnaposto testo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DDBE533-468B-4DF8-989E-AE4D84890758}" type="datetime1">
              <a:rPr lang="it-IT" noProof="0" smtClean="0"/>
              <a:t>07/01/2025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269605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a 3 im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o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>
            <a:lvl1pPr rtl="0">
              <a:defRPr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9" name="Segnaposto testo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0" name="Segnaposto immagine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it-IT" noProof="0"/>
              <a:t>Fare clic sull'icona per inserire un'immagine</a:t>
            </a:r>
          </a:p>
        </p:txBody>
      </p:sp>
      <p:sp>
        <p:nvSpPr>
          <p:cNvPr id="21" name="Segnaposto testo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2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3" name="Segnaposto immagine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it-IT" noProof="0"/>
              <a:t>Fare clic sull'icona per inserire un'immagine</a:t>
            </a:r>
          </a:p>
        </p:txBody>
      </p:sp>
      <p:sp>
        <p:nvSpPr>
          <p:cNvPr id="24" name="Segnaposto testo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5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6" name="Segnaposto immagine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it-IT" noProof="0"/>
              <a:t>Fare clic sull'icona per inserire un'immagine</a:t>
            </a:r>
          </a:p>
        </p:txBody>
      </p:sp>
      <p:sp>
        <p:nvSpPr>
          <p:cNvPr id="27" name="Segnaposto testo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450CD3-1E9A-42ED-B6B3-2B7762497156}" type="datetime1">
              <a:rPr lang="it-IT" noProof="0" smtClean="0"/>
              <a:t>07/01/2025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82016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FA54109-2DBF-44E4-B491-5C8B534E9B1F}" type="datetime1">
              <a:rPr lang="it-IT" noProof="0" smtClean="0"/>
              <a:t>07/01/2025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636053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CC41FE-9AED-44D9-BC63-8BB1EF16618B}" type="datetime1">
              <a:rPr lang="it-IT" noProof="0" smtClean="0"/>
              <a:t>07/01/2025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18706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3AB055-364E-487C-A7AC-4F0B10DC386A}" type="datetime1">
              <a:rPr lang="it-IT" noProof="0" smtClean="0"/>
              <a:t>07/01/2025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008808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 rtl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BFA9F5-A62B-4527-A612-E4EF95C576C6}" type="datetime1">
              <a:rPr lang="it-IT" noProof="0" smtClean="0"/>
              <a:t>07/01/2025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7427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A3CC1B-4CC0-43F6-B4FE-A108262B34F1}" type="datetime1">
              <a:rPr lang="it-IT" noProof="0" smtClean="0"/>
              <a:t>07/01/2025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0161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1" y="2249486"/>
            <a:ext cx="487839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2249485"/>
            <a:ext cx="4875210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7EC582-D1B1-4956-8471-5858519B7C3E}" type="datetime1">
              <a:rPr lang="it-IT" noProof="0" smtClean="0"/>
              <a:t>07/01/2025</a:t>
            </a:fld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082054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2E543F-C901-4A41-AEA4-880C40EA1C68}" type="datetime1">
              <a:rPr lang="it-IT" noProof="0" smtClean="0"/>
              <a:t>07/01/2025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956622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628562-FD3D-4B47-BC1E-58BECF47F1DB}" type="datetime1">
              <a:rPr lang="it-IT" noProof="0" smtClean="0"/>
              <a:t>07/01/2025</a:t>
            </a:fld>
            <a:endParaRPr lang="it-IT" noProof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8414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 rtl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D084F5-34B4-46AE-8DB4-08A7B0B97DD5}" type="datetime1">
              <a:rPr lang="it-IT" noProof="0" smtClean="0"/>
              <a:t>07/01/2025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069401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 rtl="0"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 rtl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4E6ABF-EADB-4B87-94E5-A6252FA0837A}" type="datetime1">
              <a:rPr lang="it-IT" noProof="0" smtClean="0"/>
              <a:t>07/01/2025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79425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up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ttango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igura a mano libera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igura a mano libera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igura a mano libera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igura a mano libera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igura a mano libera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igura a mano libera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igura a mano libera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igura a mano libera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igura a mano libera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igura a mano libera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igura a mano libera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igura a mano libera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igura a mano libera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igura a mano libera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tango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igura a mano libera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igura a mano libera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igura a mano libera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igura a mano libera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igura a mano libera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igura a mano libera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igura a mano libera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igura a mano libera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igura a mano libera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igura a mano libera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igura a mano libera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igura a mano libera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igura a mano libera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igura a mano libera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igura a mano libera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igura a mano libera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igura a mano libera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igura a mano libera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igura a mano libera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tango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it-IT" noProof="0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noProof="0" dirty="0"/>
              <a:t>Fare clic per modificare gli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9D3B909-5AB1-46A3-A753-94B6F9B0BED5}" type="datetime1">
              <a:rPr lang="it-IT" noProof="0" smtClean="0"/>
              <a:t>07/01/2025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it-IT" noProof="0" smtClean="0"/>
              <a:pPr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760987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12782" y="945147"/>
            <a:ext cx="8791575" cy="2387600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it-IT" sz="5400" dirty="0">
                <a:latin typeface="Rockwell" panose="02060603020205020403" pitchFamily="18" charset="0"/>
              </a:rPr>
              <a:t>APPLICAZIONE DELLA DECOMPOSIZIONE IN VALORI SINGOLARI ALLE RETI NEURALI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E78725B-6E40-4D82-B375-7831D81C29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0212" y="3922880"/>
            <a:ext cx="8791575" cy="1655762"/>
          </a:xfrm>
        </p:spPr>
        <p:txBody>
          <a:bodyPr rtlCol="0">
            <a:normAutofit/>
          </a:bodyPr>
          <a:lstStyle/>
          <a:p>
            <a:pPr algn="ctr" rtl="0"/>
            <a:r>
              <a:rPr lang="it-IT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Giacomo LOMBARDO</a:t>
            </a:r>
          </a:p>
          <a:p>
            <a:pPr algn="ctr" rtl="0"/>
            <a:r>
              <a:rPr lang="it-IT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Gianvito cognata</a:t>
            </a:r>
          </a:p>
        </p:txBody>
      </p:sp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960CD6-1EC0-53D9-275D-6AE0CB9A08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BD02EB-A4EE-D8B5-55C8-0B496E943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256" y="177360"/>
            <a:ext cx="11024102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APPLICAZIONE: DATI </a:t>
            </a:r>
            <a:r>
              <a:rPr lang="it-IT" sz="4400" dirty="0" err="1">
                <a:latin typeface="Rockwell" panose="02060603020205020403" pitchFamily="18" charset="0"/>
              </a:rPr>
              <a:t>MULTIDIMENSIONALi</a:t>
            </a:r>
            <a:endParaRPr lang="it-IT" sz="4400" dirty="0">
              <a:latin typeface="Rockwell" panose="02060603020205020403" pitchFamily="18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9D85D5C-FB44-CC7B-48D8-1EAA26466765}"/>
              </a:ext>
            </a:extLst>
          </p:cNvPr>
          <p:cNvSpPr txBox="1"/>
          <p:nvPr/>
        </p:nvSpPr>
        <p:spPr>
          <a:xfrm>
            <a:off x="1246271" y="1931183"/>
            <a:ext cx="4849729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900" dirty="0">
                <a:latin typeface="gg sans"/>
              </a:rPr>
              <a:t>In questo primo caso di applicazione lavoriamo con il dataset «Optical </a:t>
            </a:r>
            <a:r>
              <a:rPr lang="it-IT" sz="1900" dirty="0" err="1">
                <a:latin typeface="gg sans"/>
              </a:rPr>
              <a:t>Recognition</a:t>
            </a:r>
            <a:r>
              <a:rPr lang="it-IT" sz="1900" dirty="0">
                <a:latin typeface="gg sans"/>
              </a:rPr>
              <a:t> of </a:t>
            </a:r>
            <a:r>
              <a:rPr lang="it-IT" sz="1900" dirty="0" err="1">
                <a:latin typeface="gg sans"/>
              </a:rPr>
              <a:t>Handwritten</a:t>
            </a:r>
            <a:r>
              <a:rPr lang="it-IT" sz="1900" dirty="0">
                <a:latin typeface="gg sans"/>
              </a:rPr>
              <a:t> </a:t>
            </a:r>
            <a:r>
              <a:rPr lang="it-IT" sz="1900" dirty="0" err="1">
                <a:latin typeface="gg sans"/>
              </a:rPr>
              <a:t>Digits</a:t>
            </a:r>
            <a:r>
              <a:rPr lang="it-IT" sz="1900" dirty="0">
                <a:latin typeface="gg sans"/>
              </a:rPr>
              <a:t>», che contiene bitmap 8x8 di cifre scritte a mano. Inizialmente, una rete neurale è addestrata utilizzando tutte le 64 caratteristiche originali, raggiungendo un’accuratezza del 97,86% sui dati di test. Successivamente, la dimensionalità è ridotta utilizzando la SVD, selezionando un numero decrescente di valori singolari (32, 16, 8 e 4). </a:t>
            </a:r>
          </a:p>
        </p:txBody>
      </p:sp>
      <p:pic>
        <p:nvPicPr>
          <p:cNvPr id="9" name="Immagine 8" descr="Immagine che contiene testo, Carattere, numero, schermata">
            <a:extLst>
              <a:ext uri="{FF2B5EF4-FFF2-40B4-BE49-F238E27FC236}">
                <a16:creationId xmlns:a16="http://schemas.microsoft.com/office/drawing/2014/main" id="{B694A0B1-5A0C-DAC2-2E8F-9DC666E654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6251" y="2056868"/>
            <a:ext cx="4517963" cy="289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223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C7A53D-3EF2-19FE-37A0-E48B4A2C81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9917C6C-8229-76BA-79AD-BCA022AD3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256" y="177360"/>
            <a:ext cx="11024102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APPLICAZIONE: DATI </a:t>
            </a:r>
            <a:r>
              <a:rPr lang="it-IT" sz="4400" dirty="0" err="1">
                <a:latin typeface="Rockwell" panose="02060603020205020403" pitchFamily="18" charset="0"/>
              </a:rPr>
              <a:t>MULTIDIMENSIONALi</a:t>
            </a:r>
            <a:endParaRPr lang="it-IT" sz="4400" dirty="0">
              <a:latin typeface="Rockwell" panose="02060603020205020403" pitchFamily="18" charset="0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D848F3C-9307-D8E9-4D31-4DEF6BC5C8C7}"/>
              </a:ext>
            </a:extLst>
          </p:cNvPr>
          <p:cNvSpPr txBox="1"/>
          <p:nvPr/>
        </p:nvSpPr>
        <p:spPr>
          <a:xfrm>
            <a:off x="7597879" y="1720840"/>
            <a:ext cx="412282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dirty="0">
                <a:latin typeface="gg sans"/>
              </a:rPr>
              <a:t>Con 32 e 16 caratteristiche, la rete mantiene un’accuratezza rispettivamente del 97,86% e 97,95%, dimostrando che l’informazione principale è preservata. Tuttavia, con 8 e 4 caratteristiche, l’accuratezza scende rispettivamente al 93,68% e al 79,00%, evidenziando una perdita significativa di informazione. Questo esempio dimostra come la SVD possa ridurre la dimensionalità dei dati mantenendo prestazioni elevate, fino a un certo limite.</a:t>
            </a:r>
            <a:endParaRPr lang="it-IT" dirty="0"/>
          </a:p>
        </p:txBody>
      </p:sp>
      <p:pic>
        <p:nvPicPr>
          <p:cNvPr id="8" name="Immagine 7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E9D4802D-039B-C64F-3C56-B186D97AF2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484" y="1841889"/>
            <a:ext cx="6269559" cy="3566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4130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DBEF51-2D96-9E6D-367A-D8048C8BDB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C5C01CF-85DB-244D-5592-5ABD3A73C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256" y="177360"/>
            <a:ext cx="11024102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APPLICAZIONE: IMMAGINI</a:t>
            </a:r>
          </a:p>
        </p:txBody>
      </p:sp>
      <p:pic>
        <p:nvPicPr>
          <p:cNvPr id="4" name="Immagine 3" descr="Immagine che contiene aria aperta, cielo, nuvola, luce solare&#10;&#10;Descrizione generata automaticamente">
            <a:extLst>
              <a:ext uri="{FF2B5EF4-FFF2-40B4-BE49-F238E27FC236}">
                <a16:creationId xmlns:a16="http://schemas.microsoft.com/office/drawing/2014/main" id="{B89437ED-7C5C-9DB4-DD34-2C9A86FA3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2502" y="3994818"/>
            <a:ext cx="3621072" cy="2414501"/>
          </a:xfrm>
          <a:prstGeom prst="rect">
            <a:avLst/>
          </a:prstGeom>
        </p:spPr>
      </p:pic>
      <p:pic>
        <p:nvPicPr>
          <p:cNvPr id="7" name="Immagine 6" descr="Immagine che contiene aria aperta, fuoco, fumo, incendio&#10;&#10;Descrizione generata automaticamente">
            <a:extLst>
              <a:ext uri="{FF2B5EF4-FFF2-40B4-BE49-F238E27FC236}">
                <a16:creationId xmlns:a16="http://schemas.microsoft.com/office/drawing/2014/main" id="{BA9EB255-C7F3-70CA-4E40-9C04B5F973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2502" y="1395955"/>
            <a:ext cx="3621752" cy="241450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FFF06791-B780-376E-727D-5C2A2A0C9A83}"/>
              </a:ext>
            </a:extLst>
          </p:cNvPr>
          <p:cNvSpPr txBox="1"/>
          <p:nvPr/>
        </p:nvSpPr>
        <p:spPr>
          <a:xfrm>
            <a:off x="949408" y="1792288"/>
            <a:ext cx="598880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gg sans"/>
              </a:rPr>
              <a:t>L’applicazione della SVD al dataset di immagini riguarda la classificazione binaria della presenza di incendi, utilizzando la rete </a:t>
            </a:r>
            <a:r>
              <a:rPr lang="it-IT" dirty="0" err="1">
                <a:latin typeface="gg sans"/>
              </a:rPr>
              <a:t>convoluzionale</a:t>
            </a:r>
            <a:r>
              <a:rPr lang="it-IT" dirty="0">
                <a:latin typeface="gg sans"/>
              </a:rPr>
              <a:t> ResNet18, </a:t>
            </a:r>
            <a:r>
              <a:rPr lang="it-IT" dirty="0" err="1">
                <a:latin typeface="gg sans"/>
              </a:rPr>
              <a:t>pre</a:t>
            </a:r>
            <a:r>
              <a:rPr lang="it-IT" dirty="0">
                <a:latin typeface="gg sans"/>
              </a:rPr>
              <a:t>-addestrata su </a:t>
            </a:r>
            <a:r>
              <a:rPr lang="it-IT" dirty="0" err="1">
                <a:latin typeface="gg sans"/>
              </a:rPr>
              <a:t>ImageNet</a:t>
            </a:r>
            <a:r>
              <a:rPr lang="it-IT" dirty="0">
                <a:latin typeface="gg sans"/>
              </a:rPr>
              <a:t>. Il dataset comprende due classi: "</a:t>
            </a:r>
            <a:r>
              <a:rPr lang="it-IT" dirty="0" err="1">
                <a:latin typeface="gg sans"/>
              </a:rPr>
              <a:t>fire</a:t>
            </a:r>
            <a:r>
              <a:rPr lang="it-IT" dirty="0">
                <a:latin typeface="gg sans"/>
              </a:rPr>
              <a:t>" (477 immagini) e "no-</a:t>
            </a:r>
            <a:r>
              <a:rPr lang="it-IT" dirty="0" err="1">
                <a:latin typeface="gg sans"/>
              </a:rPr>
              <a:t>fire</a:t>
            </a:r>
            <a:r>
              <a:rPr lang="it-IT" dirty="0">
                <a:latin typeface="gg sans"/>
              </a:rPr>
              <a:t>" (991 immagini). Le immagini sono state </a:t>
            </a:r>
            <a:r>
              <a:rPr lang="it-IT" dirty="0" err="1">
                <a:latin typeface="gg sans"/>
              </a:rPr>
              <a:t>preprocessate</a:t>
            </a:r>
            <a:r>
              <a:rPr lang="it-IT" dirty="0">
                <a:latin typeface="gg sans"/>
              </a:rPr>
              <a:t> ridimensionandole a 224x224 pixel, formato richiesto dalla rete, e bilanciate tramite </a:t>
            </a:r>
            <a:r>
              <a:rPr lang="it-IT" dirty="0" err="1">
                <a:latin typeface="gg sans"/>
              </a:rPr>
              <a:t>oversampling</a:t>
            </a:r>
            <a:r>
              <a:rPr lang="it-IT" dirty="0">
                <a:latin typeface="gg sans"/>
              </a:rPr>
              <a:t>, replicando casualmente le immagini della classe "</a:t>
            </a:r>
            <a:r>
              <a:rPr lang="it-IT" dirty="0" err="1">
                <a:latin typeface="gg sans"/>
              </a:rPr>
              <a:t>fire</a:t>
            </a:r>
            <a:r>
              <a:rPr lang="it-IT" dirty="0">
                <a:latin typeface="gg sans"/>
              </a:rPr>
              <a:t>" per uguagliare il numero di campioni della classe "no-</a:t>
            </a:r>
            <a:r>
              <a:rPr lang="it-IT" dirty="0" err="1">
                <a:latin typeface="gg sans"/>
              </a:rPr>
              <a:t>fire</a:t>
            </a:r>
            <a:r>
              <a:rPr lang="it-IT" dirty="0">
                <a:latin typeface="gg sans"/>
              </a:rPr>
              <a:t>". Inoltre, sono state applicate tecniche di data </a:t>
            </a:r>
            <a:r>
              <a:rPr lang="it-IT" dirty="0" err="1">
                <a:latin typeface="gg sans"/>
              </a:rPr>
              <a:t>augmentation</a:t>
            </a:r>
            <a:r>
              <a:rPr lang="it-IT" dirty="0">
                <a:latin typeface="gg sans"/>
              </a:rPr>
              <a:t> come traslazioni (±30 pixel), rotazioni (±30°) e riflessioni orizzontali per aumentare la variabilità del dataset e migliorare la generalizzazione del modello.</a:t>
            </a:r>
          </a:p>
        </p:txBody>
      </p:sp>
    </p:spTree>
    <p:extLst>
      <p:ext uri="{BB962C8B-B14F-4D97-AF65-F5344CB8AC3E}">
        <p14:creationId xmlns:p14="http://schemas.microsoft.com/office/powerpoint/2010/main" val="5685454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5FF281-2B4B-A0C1-4535-ECB1084867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F4503D8-AA97-4E88-A9DA-6F309FA43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256" y="177360"/>
            <a:ext cx="11024102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APPLICAZIONE: IMMAGINI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F0E94EE-D0FE-0CC4-0F79-C109961735EC}"/>
              </a:ext>
            </a:extLst>
          </p:cNvPr>
          <p:cNvSpPr txBox="1"/>
          <p:nvPr/>
        </p:nvSpPr>
        <p:spPr>
          <a:xfrm>
            <a:off x="6496768" y="2066720"/>
            <a:ext cx="514659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0" i="0" dirty="0">
                <a:effectLst/>
                <a:latin typeface="gg sans"/>
              </a:rPr>
              <a:t>La rete è stata inizialmente addestrata sulle immagini originali utilizzando il transfer learning, congelando i pesi dei </a:t>
            </a:r>
            <a:r>
              <a:rPr lang="it-IT" b="0" i="0" dirty="0" err="1">
                <a:effectLst/>
                <a:latin typeface="gg sans"/>
              </a:rPr>
              <a:t>layer</a:t>
            </a:r>
            <a:r>
              <a:rPr lang="it-IT" b="0" i="0" dirty="0">
                <a:effectLst/>
                <a:latin typeface="gg sans"/>
              </a:rPr>
              <a:t> </a:t>
            </a:r>
            <a:r>
              <a:rPr lang="it-IT" b="0" i="0" dirty="0" err="1">
                <a:effectLst/>
                <a:latin typeface="gg sans"/>
              </a:rPr>
              <a:t>convoluzionali</a:t>
            </a:r>
            <a:r>
              <a:rPr lang="it-IT" b="0" i="0" dirty="0">
                <a:effectLst/>
                <a:latin typeface="gg sans"/>
              </a:rPr>
              <a:t> </a:t>
            </a:r>
            <a:r>
              <a:rPr lang="it-IT" b="0" i="0" dirty="0" err="1">
                <a:effectLst/>
                <a:latin typeface="gg sans"/>
              </a:rPr>
              <a:t>pre</a:t>
            </a:r>
            <a:r>
              <a:rPr lang="it-IT" b="0" i="0" dirty="0">
                <a:effectLst/>
                <a:latin typeface="gg sans"/>
              </a:rPr>
              <a:t>-addestrati e modificando solo l’ultimo </a:t>
            </a:r>
            <a:r>
              <a:rPr lang="it-IT" b="0" i="0" dirty="0" err="1">
                <a:effectLst/>
                <a:latin typeface="gg sans"/>
              </a:rPr>
              <a:t>layer</a:t>
            </a:r>
            <a:r>
              <a:rPr lang="it-IT" b="0" i="0" dirty="0">
                <a:effectLst/>
                <a:latin typeface="gg sans"/>
              </a:rPr>
              <a:t> per adattarlo alla classificazione binaria. Successivamente, è stata applicata la SVD alle immagini per ridurne la dimensionalità, mantenendo solo i valori singolari più significativi. Questo ha permesso di comprimere i dati, riducendo la complessità computazionale necessaria per l’addestramento, pur mantenendo un’elevata accuratezza fino a un certo livello di compressione.</a:t>
            </a:r>
            <a:endParaRPr lang="it-IT" dirty="0"/>
          </a:p>
        </p:txBody>
      </p:sp>
      <p:pic>
        <p:nvPicPr>
          <p:cNvPr id="5" name="Immagine 4" descr="Immagine che contiene cielo, fumo, schermata, aria aperta&#10;&#10;Descrizione generata automaticamente">
            <a:extLst>
              <a:ext uri="{FF2B5EF4-FFF2-40B4-BE49-F238E27FC236}">
                <a16:creationId xmlns:a16="http://schemas.microsoft.com/office/drawing/2014/main" id="{6CFF2218-5A47-0428-737F-2A8311BE897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168" t="21247" r="4433" b="25487"/>
          <a:stretch/>
        </p:blipFill>
        <p:spPr>
          <a:xfrm>
            <a:off x="782319" y="2186167"/>
            <a:ext cx="5313681" cy="248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24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807DD-98E5-A046-F88C-31BA7651A5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2A89B93-0B08-F080-0FE1-4B285BBB4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256" y="177360"/>
            <a:ext cx="11024102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APPLICAZIONE: IMMAGINI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DE95471-E1FB-2D63-C014-73757D709DFC}"/>
              </a:ext>
            </a:extLst>
          </p:cNvPr>
          <p:cNvSpPr txBox="1"/>
          <p:nvPr/>
        </p:nvSpPr>
        <p:spPr>
          <a:xfrm>
            <a:off x="1222976" y="1655930"/>
            <a:ext cx="402924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it-IT" dirty="0">
                <a:latin typeface="gg sans"/>
              </a:rPr>
              <a:t>Con tutte le caratteristiche (immagini originali), la rete ha raggiunto un’accuratezza elevata, dimostrando l’efficacia del </a:t>
            </a:r>
            <a:r>
              <a:rPr lang="it-IT" dirty="0" err="1">
                <a:latin typeface="gg sans"/>
              </a:rPr>
              <a:t>preprocessing</a:t>
            </a:r>
            <a:r>
              <a:rPr lang="it-IT" dirty="0">
                <a:latin typeface="gg sans"/>
              </a:rPr>
              <a:t> e della rete ResNet18. Con 112 valori singolari, la qualità dell’approssimazione è rimasta molto alta, e l’accuratezza del modello non ha subito variazioni significative rispetto al caso originale. Con 56 valori singolari, si è osservata una leggera riduzione della qualità, ma l’accuratezza del modello è rimasta comunque elevata, dimostrando che la maggior parte delle informazioni rilevanti è ancora presente nei dati compressi. </a:t>
            </a:r>
          </a:p>
        </p:txBody>
      </p:sp>
      <p:pic>
        <p:nvPicPr>
          <p:cNvPr id="4" name="Immagine 3" descr="Immagine che contiene testo, schermata, diagramma, Rettangolo&#10;&#10;Descrizione generata automaticamente">
            <a:extLst>
              <a:ext uri="{FF2B5EF4-FFF2-40B4-BE49-F238E27FC236}">
                <a16:creationId xmlns:a16="http://schemas.microsoft.com/office/drawing/2014/main" id="{5FB2BECC-CA24-7023-56A4-11531551AE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3637" y="1732090"/>
            <a:ext cx="5134107" cy="385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617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08FE9D-9859-56E9-303D-00370218EC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B2246F-0DB3-2C78-7A86-DB6C391EE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256" y="177360"/>
            <a:ext cx="11024102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APPLICAZIONE: IMMAGINI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A8DD443-DF78-399E-5869-D1B213895674}"/>
              </a:ext>
            </a:extLst>
          </p:cNvPr>
          <p:cNvSpPr txBox="1"/>
          <p:nvPr/>
        </p:nvSpPr>
        <p:spPr>
          <a:xfrm>
            <a:off x="7360118" y="1655930"/>
            <a:ext cx="381588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it-IT" dirty="0">
                <a:latin typeface="gg sans"/>
              </a:rPr>
              <a:t>Con 28 valori singolari, la qualità dell’approssimazione è diminuita ulteriormente, e l’accuratezza del modello ha subito un calo più marcato, evidenziando una perdita di informazione significativa. Con 14 valori singolari, la compressione ha portato a una qualità molto bassa, e l’accuratezza è diminuita, ma nonostante ciò si è mantenuta comunque piuttosto elevata, raggiungendo quasi il 90%. </a:t>
            </a:r>
          </a:p>
        </p:txBody>
      </p:sp>
      <p:pic>
        <p:nvPicPr>
          <p:cNvPr id="4" name="Immagine 3" descr="Immagine che contiene testo, schermata, diagramma, Rettangolo">
            <a:extLst>
              <a:ext uri="{FF2B5EF4-FFF2-40B4-BE49-F238E27FC236}">
                <a16:creationId xmlns:a16="http://schemas.microsoft.com/office/drawing/2014/main" id="{4E323EBD-841B-734F-C807-9FF703A0E6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256" y="1655930"/>
            <a:ext cx="5321385" cy="3991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5031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3E6791-49D0-8399-72BF-56F561048F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3F9185-BDA4-2940-99B4-828EC066C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256" y="177360"/>
            <a:ext cx="11024102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Conclusioni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F7C4E17-95F8-29DC-C63C-50B9E778C9A8}"/>
              </a:ext>
            </a:extLst>
          </p:cNvPr>
          <p:cNvSpPr txBox="1"/>
          <p:nvPr/>
        </p:nvSpPr>
        <p:spPr>
          <a:xfrm>
            <a:off x="1884680" y="5094566"/>
            <a:ext cx="856996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latin typeface="gg sans"/>
              </a:rPr>
              <a:t>Questo esperimento dimostra che la SVD è uno strumento efficace per ridurre la dimensionalità dei dati, consentendo di bilanciare il compromesso tra risparmio computazionale e accuratezza del modello. Tuttavia, è fondamentale scegliere un livello di compressione adeguato per evitare di compromettere le prestazioni.</a:t>
            </a:r>
          </a:p>
        </p:txBody>
      </p:sp>
      <p:pic>
        <p:nvPicPr>
          <p:cNvPr id="7" name="Immagine 6" descr="Immagine che contiene Blu intenso, blu, Blu elettrico, illuminazione">
            <a:extLst>
              <a:ext uri="{FF2B5EF4-FFF2-40B4-BE49-F238E27FC236}">
                <a16:creationId xmlns:a16="http://schemas.microsoft.com/office/drawing/2014/main" id="{B821374F-2D9A-4E4A-22CF-6F4623666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6760" y="1655930"/>
            <a:ext cx="5618480" cy="3160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182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Indice: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it-IT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Introduzione</a:t>
            </a:r>
          </a:p>
          <a:p>
            <a:pPr rtl="0"/>
            <a:r>
              <a:rPr lang="it-IT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SVD</a:t>
            </a:r>
          </a:p>
          <a:p>
            <a:pPr rtl="0"/>
            <a:r>
              <a:rPr lang="it-IT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Reti Neurali</a:t>
            </a:r>
          </a:p>
          <a:p>
            <a:pPr rtl="0"/>
            <a:r>
              <a:rPr lang="it-IT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Applicazione: Dati Multidimensionali</a:t>
            </a:r>
          </a:p>
          <a:p>
            <a:pPr rtl="0"/>
            <a:r>
              <a:rPr lang="it-IT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Applicazione: Immagini</a:t>
            </a:r>
          </a:p>
        </p:txBody>
      </p:sp>
    </p:spTree>
    <p:extLst>
      <p:ext uri="{BB962C8B-B14F-4D97-AF65-F5344CB8AC3E}">
        <p14:creationId xmlns:p14="http://schemas.microsoft.com/office/powerpoint/2010/main" val="2172179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Introduzione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E4E782CF-5466-972B-7618-7A1162DA54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4" y="1832392"/>
            <a:ext cx="4710748" cy="354171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it-IT" sz="2000" dirty="0"/>
              <a:t>L’obbiettivo di questo progetto è dimostrare l’efficacia della tecnica della decomposizione in valori singolari a dati numerici e ad immagini, utilizzati successivamente per l’addestramento di reti neurali. È infatti noto che per l’addestramento di questi strumenti siano necessarie enormi quantità di dati da memorizzare in grandi datacenter che sono una grande fonte di inquinamento e di consumo energetico.   </a:t>
            </a:r>
          </a:p>
        </p:txBody>
      </p:sp>
      <p:pic>
        <p:nvPicPr>
          <p:cNvPr id="7" name="Immagine 6" descr="Immagine che contiene testo, schermata, Carattere, linea">
            <a:extLst>
              <a:ext uri="{FF2B5EF4-FFF2-40B4-BE49-F238E27FC236}">
                <a16:creationId xmlns:a16="http://schemas.microsoft.com/office/drawing/2014/main" id="{1B645660-6C3E-1999-A5DD-E4275D597B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2162" y="1701954"/>
            <a:ext cx="5556781" cy="2986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417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1834" y="584189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SVD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143F5361-68C0-4BF5-80C8-F1E7BF92B2DB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1301834" y="1992812"/>
                <a:ext cx="9237832" cy="3541714"/>
              </a:xfrm>
            </p:spPr>
            <p:txBody>
              <a:bodyPr rtlCol="0">
                <a:normAutofit/>
              </a:bodyPr>
              <a:lstStyle/>
              <a:p>
                <a:pPr marL="0" indent="0">
                  <a:buNone/>
                </a:pPr>
                <a:r>
                  <a:rPr lang="it-IT" sz="2000" b="0" i="0" dirty="0">
                    <a:effectLst/>
                    <a:latin typeface="gg sans"/>
                  </a:rPr>
                  <a:t>La Decomposizione ai Valori Singolari (SVD) è una tecnica fondamentale dell'algebra lineare che consente di scomporre una matrice 𝐴 in tre componenti:</a:t>
                </a:r>
              </a:p>
              <a:p>
                <a:pPr marL="0" indent="0">
                  <a:buNone/>
                </a:pPr>
                <a:endParaRPr lang="it-IT" sz="2000" i="1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000" i="1"/>
                        <m:t>𝐴</m:t>
                      </m:r>
                      <m:r>
                        <a:rPr lang="it-IT" sz="2000" i="1"/>
                        <m:t>=</m:t>
                      </m:r>
                      <m:r>
                        <a:rPr lang="it-IT" sz="2000" i="1"/>
                        <m:t>𝑈</m:t>
                      </m:r>
                      <m:r>
                        <m:rPr>
                          <m:sty m:val="p"/>
                        </m:rPr>
                        <a:rPr lang="it-IT" sz="2000"/>
                        <m:t>Σ</m:t>
                      </m:r>
                      <m:sSup>
                        <m:sSupPr>
                          <m:ctrlPr>
                            <a:rPr lang="it-IT" sz="2000" i="1"/>
                          </m:ctrlPr>
                        </m:sSupPr>
                        <m:e>
                          <m:r>
                            <a:rPr lang="it-IT" sz="2000" i="1"/>
                            <m:t>𝑉</m:t>
                          </m:r>
                        </m:e>
                        <m:sup>
                          <m:r>
                            <a:rPr lang="it-IT" sz="2000" i="1"/>
                            <m:t>𝑇</m:t>
                          </m:r>
                        </m:sup>
                      </m:sSup>
                    </m:oMath>
                  </m:oMathPara>
                </a14:m>
                <a:endParaRPr lang="it-IT" sz="2000" dirty="0"/>
              </a:p>
              <a:p>
                <a:pPr marL="0" indent="0">
                  <a:buNone/>
                </a:pPr>
                <a:endParaRPr lang="it-IT" sz="2000" dirty="0">
                  <a:latin typeface="gg sans"/>
                </a:endParaRPr>
              </a:p>
              <a:p>
                <a:pPr marL="0" indent="0">
                  <a:buNone/>
                </a:pPr>
                <a:r>
                  <a:rPr lang="it-IT" sz="2000" dirty="0">
                    <a:latin typeface="gg sans"/>
                  </a:rPr>
                  <a:t>dove U  e  V  sono matrici ortogonali, 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sz="2000" smtClean="0">
                        <a:latin typeface="Cambria Math" panose="02040503050406030204" pitchFamily="18" charset="0"/>
                      </a:rPr>
                      <m:t>Σ</m:t>
                    </m:r>
                    <m:r>
                      <a:rPr lang="it-IT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sz="2000" dirty="0">
                    <a:latin typeface="gg sans"/>
                  </a:rPr>
                  <a:t>è una matrice diagonale contenente i valori singolari lungo la diagonale principale. Questi valori, ordinati in ordine decrescente, rappresentano le radici quadrate degli autovalori della matrice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it-IT" sz="2000" dirty="0">
                    <a:latin typeface="gg sans"/>
                  </a:rPr>
                  <a:t>.</a:t>
                </a:r>
              </a:p>
            </p:txBody>
          </p:sp>
        </mc:Choice>
        <mc:Fallback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143F5361-68C0-4BF5-80C8-F1E7BF92B2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301834" y="1992812"/>
                <a:ext cx="9237832" cy="3541714"/>
              </a:xfrm>
              <a:blipFill>
                <a:blip r:embed="rId3"/>
                <a:stretch>
                  <a:fillRect l="-72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8410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SVD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Segnaposto contenuto 2">
                <a:extLst>
                  <a:ext uri="{FF2B5EF4-FFF2-40B4-BE49-F238E27FC236}">
                    <a16:creationId xmlns:a16="http://schemas.microsoft.com/office/drawing/2014/main" id="{A99F936C-0084-A31C-87DE-63478EAB990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37665" y="2097088"/>
                <a:ext cx="9237832" cy="354171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77500" lnSpcReduction="20000"/>
              </a:bodyPr>
              <a:lstStyle>
                <a:lvl1pPr marL="228600" indent="-228600" algn="l" defTabSz="914400" rtl="0" eaLnBrk="1" latinLnBrk="0" hangingPunct="1">
                  <a:lnSpc>
                    <a:spcPct val="120000"/>
                  </a:lnSpc>
                  <a:spcBef>
                    <a:spcPts val="1000"/>
                  </a:spcBef>
                  <a:buSzPct val="125000"/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it-IT" dirty="0">
                    <a:latin typeface="gg sans"/>
                  </a:rPr>
                  <a:t>La SVD permette di esprimere una matrice come una somma pesata di componenti di rango 1: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/>
                        <m:t>𝐴</m:t>
                      </m:r>
                      <m:r>
                        <a:rPr lang="en-GB" i="1"/>
                        <m:t>=</m:t>
                      </m:r>
                      <m:nary>
                        <m:naryPr>
                          <m:chr m:val="∑"/>
                          <m:ctrlPr>
                            <a:rPr lang="it-IT" i="1"/>
                          </m:ctrlPr>
                        </m:naryPr>
                        <m:sub>
                          <m:r>
                            <a:rPr lang="it-IT" i="1"/>
                            <m:t>𝑖</m:t>
                          </m:r>
                          <m:r>
                            <a:rPr lang="en-GB" i="1"/>
                            <m:t>=1</m:t>
                          </m:r>
                        </m:sub>
                        <m:sup>
                          <m:r>
                            <m:rPr>
                              <m:nor/>
                            </m:rPr>
                            <a:rPr lang="en-GB"/>
                            <m:t>rank</m:t>
                          </m:r>
                          <m:d>
                            <m:dPr>
                              <m:ctrlPr>
                                <a:rPr lang="it-IT" i="1"/>
                              </m:ctrlPr>
                            </m:dPr>
                            <m:e>
                              <m:r>
                                <a:rPr lang="it-IT" i="1"/>
                                <m:t>𝐴</m:t>
                              </m:r>
                            </m:e>
                          </m:d>
                        </m:sup>
                        <m:e>
                          <m:sSub>
                            <m:sSubPr>
                              <m:ctrlPr>
                                <a:rPr lang="it-IT" i="1"/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it-IT"/>
                                <m:t>σ</m:t>
                              </m:r>
                            </m:e>
                            <m:sub>
                              <m:r>
                                <a:rPr lang="it-IT" i="1"/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it-IT" i="1"/>
                              </m:ctrlPr>
                            </m:sSubPr>
                            <m:e>
                              <m:r>
                                <a:rPr lang="it-IT" i="1"/>
                                <m:t>𝑢</m:t>
                              </m:r>
                            </m:e>
                            <m:sub>
                              <m:r>
                                <a:rPr lang="it-IT" i="1"/>
                                <m:t>𝑖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it-IT" i="1"/>
                              </m:ctrlPr>
                            </m:sSubSupPr>
                            <m:e>
                              <m:r>
                                <a:rPr lang="it-IT" i="1"/>
                                <m:t>𝑣</m:t>
                              </m:r>
                            </m:e>
                            <m:sub>
                              <m:r>
                                <a:rPr lang="it-IT" i="1"/>
                                <m:t>𝑖</m:t>
                              </m:r>
                            </m:sub>
                            <m:sup>
                              <m:r>
                                <a:rPr lang="it-IT" i="1"/>
                                <m:t>𝑇</m:t>
                              </m:r>
                            </m:sup>
                          </m:sSubSup>
                        </m:e>
                      </m:nary>
                    </m:oMath>
                  </m:oMathPara>
                </a14:m>
                <a:endParaRPr lang="it-IT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it-IT" sz="2000" dirty="0">
                  <a:latin typeface="gg sans"/>
                </a:endParaRPr>
              </a:p>
              <a:p>
                <a:pPr marL="0" indent="0">
                  <a:buNone/>
                </a:pPr>
                <a:r>
                  <a:rPr lang="it-IT" dirty="0">
                    <a:latin typeface="gg sans"/>
                  </a:rPr>
                  <a:t>Nel quale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>
                            <a:latin typeface="gg sans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it-IT">
                            <a:latin typeface="gg sans"/>
                          </a:rPr>
                          <m:t>σ</m:t>
                        </m:r>
                      </m:e>
                      <m:sub>
                        <m:r>
                          <a:rPr lang="it-IT">
                            <a:latin typeface="gg sans"/>
                          </a:rPr>
                          <m:t>𝑖</m:t>
                        </m:r>
                      </m:sub>
                    </m:sSub>
                    <m:r>
                      <a:rPr lang="it-IT">
                        <a:latin typeface="gg sans"/>
                      </a:rPr>
                      <m:t> </m:t>
                    </m:r>
                  </m:oMath>
                </a14:m>
                <a:r>
                  <a:rPr lang="it-IT" dirty="0">
                    <a:latin typeface="gg sans"/>
                  </a:rPr>
                  <a:t> è lo specifico valore singolare,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>
                            <a:latin typeface="gg sans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it-IT" dirty="0">
                            <a:latin typeface="gg sans"/>
                          </a:rPr>
                          <m:t>mentre</m:t>
                        </m:r>
                        <m:r>
                          <a:rPr lang="it-IT" dirty="0">
                            <a:latin typeface="gg sans"/>
                          </a:rPr>
                          <m:t> </m:t>
                        </m:r>
                        <m:r>
                          <a:rPr lang="it-IT">
                            <a:latin typeface="gg sans"/>
                          </a:rPr>
                          <m:t>𝑢</m:t>
                        </m:r>
                      </m:e>
                      <m:sub>
                        <m:r>
                          <a:rPr lang="it-IT">
                            <a:latin typeface="gg sans"/>
                          </a:rPr>
                          <m:t>𝑖</m:t>
                        </m:r>
                      </m:sub>
                    </m:sSub>
                    <m:r>
                      <a:rPr lang="it-IT">
                        <a:latin typeface="gg sans"/>
                      </a:rPr>
                      <m:t> </m:t>
                    </m:r>
                  </m:oMath>
                </a14:m>
                <a:r>
                  <a:rPr lang="it-IT" dirty="0">
                    <a:latin typeface="gg sans"/>
                  </a:rPr>
                  <a:t>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>
                            <a:latin typeface="gg sans"/>
                          </a:rPr>
                        </m:ctrlPr>
                      </m:sSubPr>
                      <m:e>
                        <m:r>
                          <a:rPr lang="it-IT">
                            <a:latin typeface="gg sans"/>
                          </a:rPr>
                          <m:t>𝑣</m:t>
                        </m:r>
                      </m:e>
                      <m:sub>
                        <m:r>
                          <a:rPr lang="it-IT">
                            <a:latin typeface="gg sans"/>
                          </a:rPr>
                          <m:t>𝑖</m:t>
                        </m:r>
                        <m:r>
                          <a:rPr lang="it-IT">
                            <a:latin typeface="gg sans"/>
                          </a:rPr>
                          <m:t> </m:t>
                        </m:r>
                      </m:sub>
                    </m:sSub>
                  </m:oMath>
                </a14:m>
                <a:r>
                  <a:rPr lang="it-IT" dirty="0">
                    <a:latin typeface="gg sans"/>
                  </a:rPr>
                  <a:t> sono rispettivamente i vettori singolari sinistri e destri. Questa decomposizione evidenzia le proprietà strutturali di una matrice e preserva tutte le informazioni dell'originale. Limitando la sommatoria a k valori singolari non nulli si ottiene una approssimazione </a:t>
                </a:r>
                <a:r>
                  <a:rPr lang="it-IT" dirty="0" err="1">
                    <a:latin typeface="gg sans"/>
                  </a:rPr>
                  <a:t>lower</a:t>
                </a:r>
                <a:r>
                  <a:rPr lang="it-IT" dirty="0">
                    <a:latin typeface="gg sans"/>
                  </a:rPr>
                  <a:t> </a:t>
                </a:r>
                <a:r>
                  <a:rPr lang="it-IT" dirty="0" err="1">
                    <a:latin typeface="gg sans"/>
                  </a:rPr>
                  <a:t>rank</a:t>
                </a:r>
                <a:r>
                  <a:rPr lang="it-IT" dirty="0">
                    <a:latin typeface="gg sans"/>
                  </a:rPr>
                  <a:t> della matrice A.</a:t>
                </a:r>
              </a:p>
            </p:txBody>
          </p:sp>
        </mc:Choice>
        <mc:Fallback>
          <p:sp>
            <p:nvSpPr>
              <p:cNvPr id="6" name="Segnaposto contenuto 2">
                <a:extLst>
                  <a:ext uri="{FF2B5EF4-FFF2-40B4-BE49-F238E27FC236}">
                    <a16:creationId xmlns:a16="http://schemas.microsoft.com/office/drawing/2014/main" id="{A99F936C-0084-A31C-87DE-63478EAB99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7665" y="2097088"/>
                <a:ext cx="9237832" cy="3541714"/>
              </a:xfrm>
              <a:prstGeom prst="rect">
                <a:avLst/>
              </a:prstGeom>
              <a:blipFill>
                <a:blip r:embed="rId3"/>
                <a:stretch>
                  <a:fillRect l="-594" t="-861" r="-39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48318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Algoritmo DI CALCOLO SVD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380" y="2257509"/>
            <a:ext cx="9905999" cy="1833229"/>
          </a:xfrm>
        </p:spPr>
        <p:txBody>
          <a:bodyPr rtlCol="0">
            <a:normAutofit/>
          </a:bodyPr>
          <a:lstStyle/>
          <a:p>
            <a:pPr marL="457200" lvl="1" indent="0" rtl="0">
              <a:buNone/>
            </a:pPr>
            <a:r>
              <a:rPr lang="it-IT" sz="1900" dirty="0">
                <a:latin typeface="gg sans"/>
              </a:rPr>
              <a:t>Abbiamo scelto di utilizzare l’implementazione dell’algoritmo di </a:t>
            </a:r>
            <a:r>
              <a:rPr lang="it-IT" sz="1900" dirty="0" err="1">
                <a:latin typeface="gg sans"/>
              </a:rPr>
              <a:t>Golub-Kahan</a:t>
            </a:r>
            <a:r>
              <a:rPr lang="it-IT" sz="1900" dirty="0">
                <a:latin typeface="gg sans"/>
              </a:rPr>
              <a:t>. Si basa su una fase iniziale di </a:t>
            </a:r>
            <a:r>
              <a:rPr lang="it-IT" sz="1900" dirty="0" err="1">
                <a:latin typeface="gg sans"/>
              </a:rPr>
              <a:t>bidiagonalizzazione</a:t>
            </a:r>
            <a:r>
              <a:rPr lang="it-IT" sz="1900" dirty="0">
                <a:latin typeface="gg sans"/>
              </a:rPr>
              <a:t> della matrice con l’utilizzo di matrici di </a:t>
            </a:r>
            <a:r>
              <a:rPr lang="it-IT" sz="1900" dirty="0" err="1">
                <a:latin typeface="gg sans"/>
              </a:rPr>
              <a:t>Householder</a:t>
            </a:r>
            <a:r>
              <a:rPr lang="it-IT" sz="1900" dirty="0">
                <a:latin typeface="gg sans"/>
              </a:rPr>
              <a:t>, e su una successiva fase di iterazioni QR che sono volte a produrre le tre matrici finali della decomposizione. </a:t>
            </a:r>
          </a:p>
        </p:txBody>
      </p:sp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AA45699B-1125-83EA-C890-0FDF5F3416C9}"/>
              </a:ext>
            </a:extLst>
          </p:cNvPr>
          <p:cNvSpPr txBox="1">
            <a:spLocks/>
          </p:cNvSpPr>
          <p:nvPr/>
        </p:nvSpPr>
        <p:spPr>
          <a:xfrm>
            <a:off x="1085264" y="4760913"/>
            <a:ext cx="9905999" cy="18332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anose="020B0604020202020204" pitchFamily="34" charset="0"/>
              <a:buNone/>
            </a:pPr>
            <a:r>
              <a:rPr lang="it-IT" sz="2400" dirty="0">
                <a:latin typeface="gg sans"/>
              </a:rPr>
              <a:t>Matrice originale -&gt; Matrice </a:t>
            </a:r>
            <a:r>
              <a:rPr lang="it-IT" sz="2400" dirty="0" err="1">
                <a:latin typeface="gg sans"/>
              </a:rPr>
              <a:t>bidiagonale</a:t>
            </a:r>
            <a:r>
              <a:rPr lang="it-IT" sz="2400" dirty="0">
                <a:latin typeface="gg sans"/>
              </a:rPr>
              <a:t> superiore -&gt; Iterazioni QR -&gt; SVD</a:t>
            </a:r>
          </a:p>
        </p:txBody>
      </p:sp>
    </p:spTree>
    <p:extLst>
      <p:ext uri="{BB962C8B-B14F-4D97-AF65-F5344CB8AC3E}">
        <p14:creationId xmlns:p14="http://schemas.microsoft.com/office/powerpoint/2010/main" val="2919556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Reti neurali</a:t>
            </a:r>
          </a:p>
        </p:txBody>
      </p:sp>
      <p:pic>
        <p:nvPicPr>
          <p:cNvPr id="5" name="Segnaposto contenuto 4" descr="Immagine che contiene diagramma, cerchio, linea, schermata">
            <a:extLst>
              <a:ext uri="{FF2B5EF4-FFF2-40B4-BE49-F238E27FC236}">
                <a16:creationId xmlns:a16="http://schemas.microsoft.com/office/drawing/2014/main" id="{C990E7D2-6C26-F781-E7DC-083ED757D3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1413" y="2323324"/>
            <a:ext cx="4903239" cy="2500652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EC3C0EE9-75C2-18BD-4C9F-F59514A7516A}"/>
              </a:ext>
            </a:extLst>
          </p:cNvPr>
          <p:cNvSpPr txBox="1"/>
          <p:nvPr/>
        </p:nvSpPr>
        <p:spPr>
          <a:xfrm>
            <a:off x="6323013" y="2065545"/>
            <a:ext cx="5588250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900" dirty="0">
                <a:latin typeface="gg sans"/>
              </a:rPr>
              <a:t>Le reti neurali artificiali (ANN, </a:t>
            </a:r>
            <a:r>
              <a:rPr lang="it-IT" sz="1900" dirty="0" err="1">
                <a:latin typeface="gg sans"/>
              </a:rPr>
              <a:t>Artificial</a:t>
            </a:r>
            <a:r>
              <a:rPr lang="it-IT" sz="1900" dirty="0">
                <a:latin typeface="gg sans"/>
              </a:rPr>
              <a:t> </a:t>
            </a:r>
            <a:r>
              <a:rPr lang="it-IT" sz="1900" dirty="0" err="1">
                <a:latin typeface="gg sans"/>
              </a:rPr>
              <a:t>Neural</a:t>
            </a:r>
            <a:r>
              <a:rPr lang="it-IT" sz="1900" dirty="0">
                <a:latin typeface="gg sans"/>
              </a:rPr>
              <a:t> Networks) sono modelli computazionali ispirati al funzionamento del cervello umano. Sono costituite da nodi, chiamati neuroni, organizzati in strati: uno di input, uno o più strati nascosti e uno di output. Ogni neurone riceve un vettore di input, lo combina linearmente attraverso pesi e </a:t>
            </a:r>
            <a:r>
              <a:rPr lang="it-IT" sz="1900" dirty="0" err="1">
                <a:latin typeface="gg sans"/>
              </a:rPr>
              <a:t>bias</a:t>
            </a:r>
            <a:r>
              <a:rPr lang="it-IT" sz="1900" dirty="0">
                <a:latin typeface="gg sans"/>
              </a:rPr>
              <a:t>, e applica una funzione di attivazione non lineare, come </a:t>
            </a:r>
            <a:r>
              <a:rPr lang="it-IT" sz="1900" dirty="0" err="1">
                <a:latin typeface="gg sans"/>
              </a:rPr>
              <a:t>ReLU</a:t>
            </a:r>
            <a:r>
              <a:rPr lang="it-IT" sz="1900" dirty="0">
                <a:latin typeface="gg sans"/>
              </a:rPr>
              <a:t> (</a:t>
            </a:r>
            <a:r>
              <a:rPr lang="it-IT" sz="1900" dirty="0" err="1">
                <a:latin typeface="gg sans"/>
              </a:rPr>
              <a:t>Rectified</a:t>
            </a:r>
            <a:r>
              <a:rPr lang="it-IT" sz="1900" dirty="0">
                <a:latin typeface="gg sans"/>
              </a:rPr>
              <a:t> Linear Unit) o </a:t>
            </a:r>
            <a:r>
              <a:rPr lang="it-IT" sz="1900" dirty="0" err="1">
                <a:latin typeface="gg sans"/>
              </a:rPr>
              <a:t>Sigmoide</a:t>
            </a:r>
            <a:r>
              <a:rPr lang="it-IT" sz="1900" dirty="0">
                <a:latin typeface="gg sans"/>
              </a:rPr>
              <a:t>, per produrre un output. </a:t>
            </a:r>
          </a:p>
        </p:txBody>
      </p:sp>
    </p:spTree>
    <p:extLst>
      <p:ext uri="{BB962C8B-B14F-4D97-AF65-F5344CB8AC3E}">
        <p14:creationId xmlns:p14="http://schemas.microsoft.com/office/powerpoint/2010/main" val="1902613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09CC8A-313C-F0CE-DF77-6256C893C0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90D13A-B16C-EA45-8417-E1BB29851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Reti neurali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FABE5D2-79C1-8491-FFEB-746EE2E36101}"/>
              </a:ext>
            </a:extLst>
          </p:cNvPr>
          <p:cNvSpPr txBox="1"/>
          <p:nvPr/>
        </p:nvSpPr>
        <p:spPr>
          <a:xfrm>
            <a:off x="6026234" y="2097088"/>
            <a:ext cx="5588250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900" dirty="0">
                <a:latin typeface="gg sans"/>
              </a:rPr>
              <a:t>Le reti neurali possono essere a singolo strato, adatte a problemi semplici, o multistrato (MLP, Multi-Layer </a:t>
            </a:r>
            <a:r>
              <a:rPr lang="it-IT" sz="1900" dirty="0" err="1">
                <a:latin typeface="gg sans"/>
              </a:rPr>
              <a:t>Perceptron</a:t>
            </a:r>
            <a:r>
              <a:rPr lang="it-IT" sz="1900" dirty="0">
                <a:latin typeface="gg sans"/>
              </a:rPr>
              <a:t>), che possono approssimare funzioni complesse grazie alla loro struttura gerarchica. Il processo di addestramento ottimizza i parametri dei neuroni minimizzando l’errore tra l’output previsto e quello reale attraverso tecniche come la </a:t>
            </a:r>
            <a:r>
              <a:rPr lang="it-IT" sz="1900" dirty="0" err="1">
                <a:latin typeface="gg sans"/>
              </a:rPr>
              <a:t>retropropagazione</a:t>
            </a:r>
            <a:r>
              <a:rPr lang="it-IT" sz="1900" dirty="0">
                <a:latin typeface="gg sans"/>
              </a:rPr>
              <a:t> (</a:t>
            </a:r>
            <a:r>
              <a:rPr lang="it-IT" sz="1900" dirty="0" err="1">
                <a:latin typeface="gg sans"/>
              </a:rPr>
              <a:t>backpropagation</a:t>
            </a:r>
            <a:r>
              <a:rPr lang="it-IT" sz="1900" dirty="0">
                <a:latin typeface="gg sans"/>
              </a:rPr>
              <a:t>) e metodi di ottimizzazione come l’Adam o il </a:t>
            </a:r>
            <a:r>
              <a:rPr lang="it-IT" sz="1900" dirty="0" err="1">
                <a:latin typeface="gg sans"/>
              </a:rPr>
              <a:t>Gradient</a:t>
            </a:r>
            <a:r>
              <a:rPr lang="it-IT" sz="1900" dirty="0">
                <a:latin typeface="gg sans"/>
              </a:rPr>
              <a:t> </a:t>
            </a:r>
            <a:r>
              <a:rPr lang="it-IT" sz="1900" dirty="0" err="1">
                <a:latin typeface="gg sans"/>
              </a:rPr>
              <a:t>Descent</a:t>
            </a:r>
            <a:r>
              <a:rPr lang="it-IT" sz="1900" dirty="0">
                <a:latin typeface="gg sans"/>
              </a:rPr>
              <a:t>.</a:t>
            </a:r>
          </a:p>
        </p:txBody>
      </p:sp>
      <p:pic>
        <p:nvPicPr>
          <p:cNvPr id="4" name="Immagine 3" descr="Immagine che contiene linea, Diagramma, diagramma, schermata&#10;&#10;Descrizione generata automaticamente">
            <a:extLst>
              <a:ext uri="{FF2B5EF4-FFF2-40B4-BE49-F238E27FC236}">
                <a16:creationId xmlns:a16="http://schemas.microsoft.com/office/drawing/2014/main" id="{36FCC1C4-9995-DD1B-CE7C-287ACDFB66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3" y="2194591"/>
            <a:ext cx="4433971" cy="2766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794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7198C6-348D-18FC-B151-3E1BC7260A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DFFADF-2538-E29A-6FD8-5035D6523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8214" y="73086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Reti neurali </a:t>
            </a:r>
            <a:r>
              <a:rPr lang="it-IT" sz="4400" dirty="0" err="1">
                <a:latin typeface="Rockwell" panose="02060603020205020403" pitchFamily="18" charset="0"/>
              </a:rPr>
              <a:t>COnVOLUZIONALI</a:t>
            </a:r>
            <a:endParaRPr lang="it-IT" sz="4400" dirty="0">
              <a:latin typeface="Rockwell" panose="02060603020205020403" pitchFamily="18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310F834-BEC5-282D-869C-41772F3D0B4C}"/>
              </a:ext>
            </a:extLst>
          </p:cNvPr>
          <p:cNvSpPr txBox="1"/>
          <p:nvPr/>
        </p:nvSpPr>
        <p:spPr>
          <a:xfrm>
            <a:off x="879140" y="1455404"/>
            <a:ext cx="4591217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it-IT" sz="1900" dirty="0">
                <a:latin typeface="gg sans"/>
              </a:rPr>
              <a:t>Le reti neurali </a:t>
            </a:r>
            <a:r>
              <a:rPr lang="it-IT" sz="1900" dirty="0" err="1">
                <a:latin typeface="gg sans"/>
              </a:rPr>
              <a:t>convoluzionali</a:t>
            </a:r>
            <a:r>
              <a:rPr lang="it-IT" sz="1900" dirty="0">
                <a:latin typeface="gg sans"/>
              </a:rPr>
              <a:t> sono progettate per elaborare dati strutturati come immagini. Utilizzano livelli </a:t>
            </a:r>
            <a:r>
              <a:rPr lang="it-IT" sz="1900" dirty="0" err="1">
                <a:latin typeface="gg sans"/>
              </a:rPr>
              <a:t>convoluzionali</a:t>
            </a:r>
            <a:r>
              <a:rPr lang="it-IT" sz="1900" dirty="0">
                <a:latin typeface="gg sans"/>
              </a:rPr>
              <a:t> per estrarre caratteristiche locali, come bordi e forme, e strati di pooling per ridurre la dimensionalità mantenendo le informazioni essenziali. Le funzioni di attivazione non lineari, come la </a:t>
            </a:r>
            <a:r>
              <a:rPr lang="it-IT" sz="1900" dirty="0" err="1">
                <a:latin typeface="gg sans"/>
              </a:rPr>
              <a:t>ReLU</a:t>
            </a:r>
            <a:r>
              <a:rPr lang="it-IT" sz="1900" dirty="0">
                <a:latin typeface="gg sans"/>
              </a:rPr>
              <a:t>, mentre gli strati completamente connessi combinano le caratteristiche estratte per produrre l’output finale. Grazie a questa architettura, le CNN sono essenziali per compiti come il riconoscimento delle immagini e la visione artificiale.</a:t>
            </a:r>
          </a:p>
        </p:txBody>
      </p:sp>
      <p:pic>
        <p:nvPicPr>
          <p:cNvPr id="5" name="Immagine 4" descr="Immagine che contiene testo, mappa, diagramma, schermata&#10;&#10;Descrizione generata automaticamente">
            <a:extLst>
              <a:ext uri="{FF2B5EF4-FFF2-40B4-BE49-F238E27FC236}">
                <a16:creationId xmlns:a16="http://schemas.microsoft.com/office/drawing/2014/main" id="{0A23CE5D-69BA-7FE5-A2FF-CEEFA51ED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3025" y="1965158"/>
            <a:ext cx="5960676" cy="2649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2479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478296_TF77815013" id="{90F34A2A-9B82-420B-BE1C-D869F646A914}" vid="{776C514C-46B7-4234-8D29-EC500365184F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Ciclo problemasoluzione </Template>
  <TotalTime>84</TotalTime>
  <Words>1137</Words>
  <Application>Microsoft Office PowerPoint</Application>
  <PresentationFormat>Widescreen</PresentationFormat>
  <Paragraphs>61</Paragraphs>
  <Slides>16</Slides>
  <Notes>16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4" baseType="lpstr">
      <vt:lpstr>Arial</vt:lpstr>
      <vt:lpstr>Calibri</vt:lpstr>
      <vt:lpstr>Cambria Math</vt:lpstr>
      <vt:lpstr>gg sans</vt:lpstr>
      <vt:lpstr>Rockwell</vt:lpstr>
      <vt:lpstr>Tahoma</vt:lpstr>
      <vt:lpstr>Tw Cen MT</vt:lpstr>
      <vt:lpstr>Circuito</vt:lpstr>
      <vt:lpstr>APPLICAZIONE DELLA DECOMPOSIZIONE IN VALORI SINGOLARI ALLE RETI NEURALI</vt:lpstr>
      <vt:lpstr>Indice:</vt:lpstr>
      <vt:lpstr>Introduzione</vt:lpstr>
      <vt:lpstr>SVD</vt:lpstr>
      <vt:lpstr>SVD</vt:lpstr>
      <vt:lpstr>Algoritmo DI CALCOLO SVD</vt:lpstr>
      <vt:lpstr>Reti neurali</vt:lpstr>
      <vt:lpstr>Reti neurali</vt:lpstr>
      <vt:lpstr>Reti neurali COnVOLUZIONALI</vt:lpstr>
      <vt:lpstr>APPLICAZIONE: DATI MULTIDIMENSIONALi</vt:lpstr>
      <vt:lpstr>APPLICAZIONE: DATI MULTIDIMENSIONALi</vt:lpstr>
      <vt:lpstr>APPLICAZIONE: IMMAGINI</vt:lpstr>
      <vt:lpstr>APPLICAZIONE: IMMAGINI</vt:lpstr>
      <vt:lpstr>APPLICAZIONE: IMMAGINI</vt:lpstr>
      <vt:lpstr>APPLICAZIONE: IMMAGINI</vt:lpstr>
      <vt:lpstr>Conclusioni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GIACOMO LOMBARDO</dc:creator>
  <cp:lastModifiedBy>GIACOMO LOMBARDO</cp:lastModifiedBy>
  <cp:revision>1</cp:revision>
  <dcterms:created xsi:type="dcterms:W3CDTF">2025-01-07T16:31:12Z</dcterms:created>
  <dcterms:modified xsi:type="dcterms:W3CDTF">2025-01-07T17:56:01Z</dcterms:modified>
</cp:coreProperties>
</file>

<file path=docProps/thumbnail.jpeg>
</file>